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59" r:id="rId4"/>
    <p:sldId id="258" r:id="rId5"/>
    <p:sldId id="257" r:id="rId6"/>
    <p:sldId id="305" r:id="rId7"/>
    <p:sldId id="266" r:id="rId8"/>
    <p:sldId id="263" r:id="rId9"/>
    <p:sldId id="265" r:id="rId10"/>
    <p:sldId id="264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2" r:id="rId28"/>
    <p:sldId id="306" r:id="rId29"/>
    <p:sldId id="309" r:id="rId30"/>
    <p:sldId id="307" r:id="rId31"/>
    <p:sldId id="310" r:id="rId32"/>
    <p:sldId id="308" r:id="rId33"/>
    <p:sldId id="283" r:id="rId34"/>
    <p:sldId id="284" r:id="rId35"/>
    <p:sldId id="290" r:id="rId36"/>
    <p:sldId id="291" r:id="rId37"/>
    <p:sldId id="292" r:id="rId38"/>
    <p:sldId id="293" r:id="rId39"/>
    <p:sldId id="286" r:id="rId40"/>
    <p:sldId id="288" r:id="rId41"/>
    <p:sldId id="289" r:id="rId42"/>
    <p:sldId id="294" r:id="rId43"/>
    <p:sldId id="311" r:id="rId44"/>
    <p:sldId id="295" r:id="rId45"/>
    <p:sldId id="296" r:id="rId46"/>
    <p:sldId id="297" r:id="rId47"/>
    <p:sldId id="314" r:id="rId48"/>
    <p:sldId id="315" r:id="rId49"/>
    <p:sldId id="298" r:id="rId50"/>
    <p:sldId id="299" r:id="rId51"/>
    <p:sldId id="303" r:id="rId52"/>
    <p:sldId id="304" r:id="rId53"/>
    <p:sldId id="300" r:id="rId54"/>
    <p:sldId id="301" r:id="rId55"/>
    <p:sldId id="302" r:id="rId56"/>
    <p:sldId id="312" r:id="rId57"/>
    <p:sldId id="313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EDA3-5F6A-496F-809E-DD053D3FB174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68BD-AAFB-4164-9C58-065012DCC4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68BD-AAFB-4164-9C58-065012DCC44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CB39-703F-4600-AEF3-C3B70F247EDC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52D7-DFF9-4620-B90D-A4B17DDFF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/>
              <a:t/>
            </a:r>
            <a:br>
              <a:rPr lang="it-IT" sz="5400" b="1" dirty="0" smtClean="0"/>
            </a:br>
            <a:r>
              <a:rPr lang="it-IT" sz="3100" b="1" dirty="0" smtClean="0">
                <a:solidFill>
                  <a:srgbClr val="0070C0"/>
                </a:solidFill>
              </a:rPr>
              <a:t>DIREZIONE </a:t>
            </a:r>
            <a:r>
              <a:rPr lang="it-IT" sz="3100" b="1" dirty="0">
                <a:solidFill>
                  <a:srgbClr val="0070C0"/>
                </a:solidFill>
              </a:rPr>
              <a:t>DIDATTICA 1° CIRCOLO “CARMINE”</a:t>
            </a:r>
            <a:br>
              <a:rPr lang="it-IT" sz="3100" b="1" dirty="0">
                <a:solidFill>
                  <a:srgbClr val="0070C0"/>
                </a:solidFill>
              </a:rPr>
            </a:br>
            <a:r>
              <a:rPr lang="it-IT" sz="3100" b="1" dirty="0">
                <a:solidFill>
                  <a:srgbClr val="0070C0"/>
                </a:solidFill>
              </a:rPr>
              <a:t>Largo Peculio </a:t>
            </a:r>
            <a:r>
              <a:rPr lang="it-IT" sz="3100" b="1" dirty="0" smtClean="0">
                <a:solidFill>
                  <a:srgbClr val="0070C0"/>
                </a:solidFill>
              </a:rPr>
              <a:t/>
            </a:r>
            <a:br>
              <a:rPr lang="it-IT" sz="3100" b="1" dirty="0" smtClean="0">
                <a:solidFill>
                  <a:srgbClr val="0070C0"/>
                </a:solidFill>
              </a:rPr>
            </a:br>
            <a:r>
              <a:rPr lang="it-IT" sz="3100" b="1" dirty="0" smtClean="0">
                <a:solidFill>
                  <a:srgbClr val="0070C0"/>
                </a:solidFill>
              </a:rPr>
              <a:t>N </a:t>
            </a:r>
            <a:r>
              <a:rPr lang="it-IT" sz="3100" b="1" dirty="0">
                <a:solidFill>
                  <a:srgbClr val="0070C0"/>
                </a:solidFill>
              </a:rPr>
              <a:t>I C O S I A</a:t>
            </a:r>
            <a:r>
              <a:rPr lang="it-IT" sz="5400" dirty="0"/>
              <a:t/>
            </a:r>
            <a:br>
              <a:rPr lang="it-IT" sz="5400" dirty="0"/>
            </a:b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272808" cy="410445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Progetto in continuità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Suola dell’Infanzia e  Scuola Primaria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Hanno partecipato tutte </a:t>
            </a:r>
            <a:r>
              <a:rPr lang="it-IT" dirty="0">
                <a:solidFill>
                  <a:srgbClr val="FF0000"/>
                </a:solidFill>
              </a:rPr>
              <a:t>le sezioni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di </a:t>
            </a:r>
            <a:r>
              <a:rPr lang="it-IT" dirty="0">
                <a:solidFill>
                  <a:srgbClr val="FF0000"/>
                </a:solidFill>
              </a:rPr>
              <a:t>Scuola dell’Infanzia </a:t>
            </a:r>
            <a:r>
              <a:rPr lang="it-IT" dirty="0" smtClean="0">
                <a:solidFill>
                  <a:srgbClr val="FF0000"/>
                </a:solidFill>
              </a:rPr>
              <a:t> e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le </a:t>
            </a:r>
            <a:r>
              <a:rPr lang="it-IT" dirty="0">
                <a:solidFill>
                  <a:srgbClr val="FF0000"/>
                </a:solidFill>
              </a:rPr>
              <a:t>Classi 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^ A – 1^B  -1^C -  5^ A -5^B -5^ C </a:t>
            </a:r>
            <a:r>
              <a:rPr lang="it-IT" dirty="0" smtClean="0">
                <a:solidFill>
                  <a:srgbClr val="FF0000"/>
                </a:solidFill>
              </a:rPr>
              <a:t> Plesso Carmine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1^ Plesso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S. Giacomo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1^ </a:t>
            </a:r>
            <a:r>
              <a:rPr lang="it-IT" dirty="0" smtClean="0">
                <a:solidFill>
                  <a:srgbClr val="FF0000"/>
                </a:solidFill>
              </a:rPr>
              <a:t>Plesso S</a:t>
            </a:r>
            <a:r>
              <a:rPr lang="it-IT" dirty="0">
                <a:solidFill>
                  <a:srgbClr val="FF0000"/>
                </a:solidFill>
              </a:rPr>
              <a:t>. Giovanni</a:t>
            </a:r>
            <a:r>
              <a:rPr lang="it-IT" b="1" dirty="0">
                <a:solidFill>
                  <a:srgbClr val="FF0000"/>
                </a:solidFill>
              </a:rPr>
              <a:t> </a:t>
            </a:r>
            <a:r>
              <a:rPr lang="it-IT" b="1" dirty="0" smtClean="0">
                <a:solidFill>
                  <a:srgbClr val="FF0000"/>
                </a:solidFill>
              </a:rPr>
              <a:t>Villadoro</a:t>
            </a:r>
            <a:r>
              <a:rPr lang="it-IT" b="1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71600" y="1484784"/>
            <a:ext cx="7560840" cy="50405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56084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:\Users\TUMIA\Pictures\STORIA DEL PANE\img1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0"/>
            <a:ext cx="600871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UMIA\Pictures\STORIA DEL PANE\img1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5600" y="0"/>
            <a:ext cx="6690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UMIA\Pictures\STORIA DEL PANE\img1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UMIA\Pictures\STORIA DEL PANE\img1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3524" y="0"/>
            <a:ext cx="67828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UMIA\Pictures\STORIA DEL PANE\img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9063" y="0"/>
            <a:ext cx="65673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UMIA\Pictures\STORIA DEL PANE\img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UMIA\Pictures\STORIA DEL PANE\img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UMIA\Pictures\STORIA DEL PANE\img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0"/>
            <a:ext cx="51125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UMIA\Pictures\STORIA DEL PANE\img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0"/>
            <a:ext cx="5976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UMIA\Pictures\STORIA DEL PANE\img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4139952" cy="6858000"/>
          </a:xfrm>
          <a:prstGeom prst="rect">
            <a:avLst/>
          </a:prstGeom>
          <a:noFill/>
        </p:spPr>
      </p:pic>
      <p:pic>
        <p:nvPicPr>
          <p:cNvPr id="32771" name="Picture 3" descr="C:\Users\TUMIA\Pictures\STORIA DEL PANE\img1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0"/>
            <a:ext cx="493204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/>
              <a:t>: “Storia del pane” 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272808" cy="4104456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Progetto in continuità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Suola dell’Infanzia e  Scuola Primaria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Hanno partecipato tutte le sezioni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della Scuola dell’Infanzia 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le Classi 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1^ A – 1^B  -1^C -  5^ A -5^B -5^ C  Plesso Carmine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1^ S. Giovanni Villadoro–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1^ Plesso S. Giacomo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UMIA\Pictures\STORIA DEL PANE\img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0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TUMIA\Pictures\STORIA DEL PANE\img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2106" y="0"/>
            <a:ext cx="4858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UMIA\Pictures\STORIA DEL PANE\img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35843" name="Picture 3" descr="C:\Users\TUMIA\Pictures\STORIA DEL PANE\img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0"/>
            <a:ext cx="493204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UMIA\Pictures\STORIA DEL PANE\img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0"/>
            <a:ext cx="50405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UMIA\Pictures\STORIA DEL PANE\img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332656"/>
            <a:ext cx="612068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>
                <a:latin typeface="Algerian" pitchFamily="82" charset="0"/>
              </a:rPr>
              <a:t>Le classi 5^ hanno partecipato con dei cartelloni (5^ A   )</a:t>
            </a:r>
            <a:endParaRPr lang="it-IT" sz="3600" dirty="0">
              <a:latin typeface="Algerian" pitchFamily="82" charset="0"/>
            </a:endParaRPr>
          </a:p>
        </p:txBody>
      </p:sp>
      <p:pic>
        <p:nvPicPr>
          <p:cNvPr id="21507" name="Picture 3" descr="C:\Users\TUMIA\Pictures\IMG_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4408" y="1600200"/>
            <a:ext cx="6355183" cy="4525963"/>
          </a:xfrm>
          <a:prstGeom prst="rect">
            <a:avLst/>
          </a:prstGeom>
          <a:noFill/>
        </p:spPr>
      </p:pic>
      <p:sp>
        <p:nvSpPr>
          <p:cNvPr id="7" name="Freccia in giù 6"/>
          <p:cNvSpPr/>
          <p:nvPr/>
        </p:nvSpPr>
        <p:spPr>
          <a:xfrm>
            <a:off x="7092280" y="98072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Classe 5^ sez. B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22530" name="Picture 2" descr="C:\Users\TUMIA\Pictures\IMG_1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124744"/>
            <a:ext cx="56166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Classe 5^ sez. c</a:t>
            </a:r>
            <a:endParaRPr lang="it-IT" dirty="0"/>
          </a:p>
        </p:txBody>
      </p:sp>
      <p:pic>
        <p:nvPicPr>
          <p:cNvPr id="23555" name="Picture 3" descr="C:\Users\TUMIA\Pictures\IMG_1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3" y="1124744"/>
            <a:ext cx="482453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UMIA\Pictures\20170322_095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TUMIA\Pictures\STORIA DEL PANE\thumbnail_IMG-20170610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progetto continuità riguarda la </a:t>
            </a:r>
            <a:r>
              <a:rPr lang="it-IT" b="1" dirty="0" smtClean="0"/>
              <a:t>“Storia del pane”</a:t>
            </a:r>
            <a:r>
              <a:rPr lang="it-IT" dirty="0" smtClean="0"/>
              <a:t>,</a:t>
            </a:r>
            <a:r>
              <a:rPr lang="it-IT" b="1" dirty="0" smtClean="0"/>
              <a:t> - </a:t>
            </a:r>
            <a:r>
              <a:rPr lang="it-IT" dirty="0" smtClean="0"/>
              <a:t>dalla terra … alla tavola, il percorso di un chicco di grano-,  ha lo scopo di migliorare le abitudini alimentari scoprendo i sapori naturali e genuini come quelli del pane e attraverso l’apprezzamento del duro lavoro che c’è dietro un pezzo di pane.</a:t>
            </a:r>
          </a:p>
          <a:p>
            <a:r>
              <a:rPr lang="it-IT" dirty="0" smtClean="0"/>
              <a:t>Il continuo confronto tra il vivere odierno e il vivere al tempo dei nonni fa riflettere i bambini sui cambiamenti avvenuti e li aiuta ad acquisire la coscienza del trascorrere del tempo.</a:t>
            </a:r>
          </a:p>
          <a:p>
            <a:r>
              <a:rPr lang="it-IT" dirty="0" smtClean="0"/>
              <a:t>Tutte le attività saranno documentate e catalogate su un opuscolo che alla fine diventerà un libro.</a:t>
            </a:r>
          </a:p>
          <a:p>
            <a:r>
              <a:rPr lang="it-IT" dirty="0" smtClean="0"/>
              <a:t>Molte saranno le esperienze scolastiche: l’intervista al contadino, la semina del grano, la preparazione del lievito madre, i laboratori presso la fattoria didattica.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UMIA\Pictures\20170322_100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UMIA\Pictures\20170327_093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UMIA\Pictures\20170327_100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Algerian" pitchFamily="82" charset="0"/>
              </a:rPr>
              <a:t>Le mani “dei bambini della scuola dell’infanzia”in.…… pasta</a:t>
            </a:r>
            <a:endParaRPr lang="it-IT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8914" name="Picture 2" descr="C:\Users\TUMIA\Pictures\STORIA DEL PANE\IMG-20170610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600200"/>
            <a:ext cx="7344815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UMIA\Pictures\STORIA DEL PANE\IMG-20170610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332657"/>
            <a:ext cx="5544616" cy="617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PROGETTO PANE\STORIA DEL PANE\IMG_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8765"/>
            <a:ext cx="4968552" cy="662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PROGETTO PANE\STORIA DEL PANE\IMG_0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4776"/>
            <a:ext cx="475252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PROGETTO PANE\STORIA DEL PANE\IMG_0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8765"/>
            <a:ext cx="4824536" cy="643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PROGETTO PANE\STORIA DEL PANE\IMG_0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4776"/>
            <a:ext cx="4680520" cy="624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Al museo della civiltà contadina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1986" name="Picture 2" descr="C:\Users\TUMIA\Pictures\STORIA DEL PANE\IMG-20170610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64696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latin typeface="Algerian" pitchFamily="82" charset="0"/>
              </a:rPr>
              <a:t>OBIETTIVI</a:t>
            </a:r>
            <a:endParaRPr lang="it-IT" sz="4800" dirty="0">
              <a:latin typeface="Algerian" pitchFamily="8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Suscitare l’interesse verso il pane.</a:t>
            </a:r>
            <a:endParaRPr lang="it-IT" dirty="0" smtClean="0"/>
          </a:p>
          <a:p>
            <a:r>
              <a:rPr lang="it-IT" b="1" dirty="0" smtClean="0"/>
              <a:t>Scoprire la provenienza del pane.</a:t>
            </a:r>
            <a:endParaRPr lang="it-IT" dirty="0" smtClean="0"/>
          </a:p>
          <a:p>
            <a:r>
              <a:rPr lang="it-IT" b="1" dirty="0" smtClean="0"/>
              <a:t>Sperimentare la semina di chicchi di grano.</a:t>
            </a:r>
            <a:endParaRPr lang="it-IT" dirty="0" smtClean="0"/>
          </a:p>
          <a:p>
            <a:r>
              <a:rPr lang="it-IT" b="1" dirty="0" smtClean="0"/>
              <a:t>Conoscere il ciclo di vita del grano.</a:t>
            </a:r>
            <a:endParaRPr lang="it-IT" dirty="0" smtClean="0"/>
          </a:p>
          <a:p>
            <a:r>
              <a:rPr lang="it-IT" b="1" dirty="0" smtClean="0"/>
              <a:t>Conoscere e sperimentare la trasformazione del grano in pane.</a:t>
            </a:r>
            <a:endParaRPr lang="it-IT" dirty="0" smtClean="0"/>
          </a:p>
          <a:p>
            <a:r>
              <a:rPr lang="it-IT" b="1" dirty="0" smtClean="0"/>
              <a:t>Prendere coscienza dell’evoluzione nella coltivazione del grano e nella preparazione del pane.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UMIA\Pictures\Nuova cartella (2)\IMG_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0"/>
            <a:ext cx="5117712" cy="685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UMIA\Pictures\Nuova cartella (2)\IMG_1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0"/>
            <a:ext cx="4832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UMIA\Pictures\Nuova cartella (2)\IMG_1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UMIA\Pictures\20170531_101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414" y="22756"/>
            <a:ext cx="3844825" cy="683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UMIA\Pictures\Nuova cartella (2)\IMG_1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2223" y="188640"/>
            <a:ext cx="680643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UMIA\Pictures\Nuova cartella (2)\IMG_1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2223" y="0"/>
            <a:ext cx="67834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UMIA\Pictures\Nuova cartella (2)\IMG_1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2223" y="0"/>
            <a:ext cx="67834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UMIA\Pictures\IMG-20170531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04405" y="0"/>
            <a:ext cx="3915867" cy="688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UMIA\Pictures\IMG-20170531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2756"/>
            <a:ext cx="3888431" cy="683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UMIA\Pictures\Nuova cartella (2)\IMG_1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2223" y="0"/>
            <a:ext cx="67834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387424"/>
          <a:ext cx="9074150" cy="7587704"/>
        </p:xfrm>
        <a:graphic>
          <a:graphicData uri="http://schemas.openxmlformats.org/presentationml/2006/ole">
            <p:oleObj spid="_x0000_s1026" name="Documento" r:id="rId3" imgW="9073659" imgH="603246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UMIA\Pictures\Nuova cartella (2)\IMG_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994" y="0"/>
            <a:ext cx="85435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UMIA\Pictures\Nuova cartella (2)\IMG_1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UMIA\Pictures\Nuova cartella (2)\IMG_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UMIA\Pictures\Nuova cartella (2)\IMG_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994" y="0"/>
            <a:ext cx="91060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UMIA\Pictures\Nuova cartella (2)\IMG_1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UMIA\Pictures\Nuova cartella (2)\IMG_1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7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UMIA\Pictures\20170531_132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7415" y="0"/>
            <a:ext cx="3857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UMIA\Pictures\20170531_132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Documento" r:id="rId3" imgW="9073659" imgH="554922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 bambini delle classi 1^ al lavoro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507" name="Picture 3" descr="C:\Users\TUMIA\Pictures\STORIA DEL PANE\img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340768"/>
            <a:ext cx="489654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PROGETTO PANE\STORIA DEL PANE\img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TUMIA\Pictures\STORIA DEL PANE\img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476672"/>
            <a:ext cx="5400600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342</Words>
  <Application>Microsoft Office PowerPoint</Application>
  <PresentationFormat>Presentazione su schermo (4:3)</PresentationFormat>
  <Paragraphs>36</Paragraphs>
  <Slides>57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9" baseType="lpstr">
      <vt:lpstr>Tema di Office</vt:lpstr>
      <vt:lpstr>Documento</vt:lpstr>
      <vt:lpstr> DIREZIONE DIDATTICA 1° CIRCOLO “CARMINE” Largo Peculio  N I C O S I A </vt:lpstr>
      <vt:lpstr>: “Storia del pane” </vt:lpstr>
      <vt:lpstr>Diapositiva 3</vt:lpstr>
      <vt:lpstr>OBIETTIVI</vt:lpstr>
      <vt:lpstr>Diapositiva 5</vt:lpstr>
      <vt:lpstr>Diapositiva 6</vt:lpstr>
      <vt:lpstr>I bambini delle classi 1^ al lavoro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Le classi 5^ hanno partecipato con dei cartelloni (5^ A   )</vt:lpstr>
      <vt:lpstr>Classe 5^ sez. B</vt:lpstr>
      <vt:lpstr>Classe 5^ sez. c</vt:lpstr>
      <vt:lpstr>Diapositiva 28</vt:lpstr>
      <vt:lpstr>Diapositiva 29</vt:lpstr>
      <vt:lpstr>Diapositiva 30</vt:lpstr>
      <vt:lpstr>Diapositiva 31</vt:lpstr>
      <vt:lpstr>Diapositiva 32</vt:lpstr>
      <vt:lpstr>Le mani “dei bambini della scuola dell’infanzia”in.…… pasta</vt:lpstr>
      <vt:lpstr>Diapositiva 34</vt:lpstr>
      <vt:lpstr>Diapositiva 35</vt:lpstr>
      <vt:lpstr>Diapositiva 36</vt:lpstr>
      <vt:lpstr>Diapositiva 37</vt:lpstr>
      <vt:lpstr>Diapositiva 38</vt:lpstr>
      <vt:lpstr>Al museo della civiltà contadina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“Storia del pane”</dc:title>
  <dc:creator>TUMIA</dc:creator>
  <cp:lastModifiedBy>Alunno_Free</cp:lastModifiedBy>
  <cp:revision>63</cp:revision>
  <dcterms:created xsi:type="dcterms:W3CDTF">2017-06-08T20:06:44Z</dcterms:created>
  <dcterms:modified xsi:type="dcterms:W3CDTF">2017-06-28T08:35:09Z</dcterms:modified>
</cp:coreProperties>
</file>